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883" autoAdjust="0"/>
  </p:normalViewPr>
  <p:slideViewPr>
    <p:cSldViewPr>
      <p:cViewPr varScale="1">
        <p:scale>
          <a:sx n="60" d="100"/>
          <a:sy n="60" d="100"/>
        </p:scale>
        <p:origin x="-16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2355A-4D2C-4263-8866-7784196AB8A0}" type="datetimeFigureOut">
              <a:rPr lang="en-AU" smtClean="0"/>
              <a:t>2/11/2011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48F7A6-407A-4C4B-87F4-E2AE24F434A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4197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mtClean="0"/>
              <a:t>This is a pronunciation game to get students thinking about the topic. They should already know this vocab.</a:t>
            </a:r>
          </a:p>
          <a:p>
            <a:r>
              <a:rPr lang="en-AU" smtClean="0"/>
              <a:t>Instructions –</a:t>
            </a:r>
            <a:r>
              <a:rPr lang="en-AU" baseline="0" smtClean="0"/>
              <a:t> one student volunteers and reads out each word (they appear one-by-one). If they make a mistake, another student has a go. The winner is the one who gets the more words pronounced correctly.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48F7A6-407A-4C4B-87F4-E2AE24F434A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5730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48F7A6-407A-4C4B-87F4-E2AE24F434A1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2384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mtClean="0"/>
              <a:t>Explain this to students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48F7A6-407A-4C4B-87F4-E2AE24F434A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057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mtClean="0"/>
              <a:t>Resources – you will need blank paper to give to each group plus enough copies of the ‘map’ for everyone</a:t>
            </a:r>
            <a:r>
              <a:rPr lang="en-AU" baseline="0" smtClean="0"/>
              <a:t> to see as they come up the front to try and memorise the map.</a:t>
            </a:r>
          </a:p>
          <a:p>
            <a:r>
              <a:rPr lang="en-AU" baseline="0" smtClean="0"/>
              <a:t>I get them to draw the pictures as well.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48F7A6-407A-4C4B-87F4-E2AE24F434A1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6206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DE23C-141A-42FF-A401-FD3149603336}" type="datetimeFigureOut">
              <a:rPr lang="en-US" smtClean="0"/>
              <a:pPr/>
              <a:t>11/2/2011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CB6E-B67E-4129-9B75-782FF0E8D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DE23C-141A-42FF-A401-FD3149603336}" type="datetimeFigureOut">
              <a:rPr lang="en-US" smtClean="0"/>
              <a:pPr/>
              <a:t>11/2/2011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CB6E-B67E-4129-9B75-782FF0E8D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DE23C-141A-42FF-A401-FD3149603336}" type="datetimeFigureOut">
              <a:rPr lang="en-US" smtClean="0"/>
              <a:pPr/>
              <a:t>11/2/2011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CB6E-B67E-4129-9B75-782FF0E8D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DE23C-141A-42FF-A401-FD3149603336}" type="datetimeFigureOut">
              <a:rPr lang="en-US" smtClean="0"/>
              <a:pPr/>
              <a:t>11/2/2011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CB6E-B67E-4129-9B75-782FF0E8D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DE23C-141A-42FF-A401-FD3149603336}" type="datetimeFigureOut">
              <a:rPr lang="en-US" smtClean="0"/>
              <a:pPr/>
              <a:t>11/2/2011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CB6E-B67E-4129-9B75-782FF0E8D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DE23C-141A-42FF-A401-FD3149603336}" type="datetimeFigureOut">
              <a:rPr lang="en-US" smtClean="0"/>
              <a:pPr/>
              <a:t>11/2/2011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CB6E-B67E-4129-9B75-782FF0E8D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DE23C-141A-42FF-A401-FD3149603336}" type="datetimeFigureOut">
              <a:rPr lang="en-US" smtClean="0"/>
              <a:pPr/>
              <a:t>11/2/2011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CB6E-B67E-4129-9B75-782FF0E8D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DE23C-141A-42FF-A401-FD3149603336}" type="datetimeFigureOut">
              <a:rPr lang="en-US" smtClean="0"/>
              <a:pPr/>
              <a:t>11/2/2011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CB6E-B67E-4129-9B75-782FF0E8D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DE23C-141A-42FF-A401-FD3149603336}" type="datetimeFigureOut">
              <a:rPr lang="en-US" smtClean="0"/>
              <a:pPr/>
              <a:t>11/2/2011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CB6E-B67E-4129-9B75-782FF0E8D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DE23C-141A-42FF-A401-FD3149603336}" type="datetimeFigureOut">
              <a:rPr lang="en-US" smtClean="0"/>
              <a:pPr/>
              <a:t>11/2/2011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CB6E-B67E-4129-9B75-782FF0E8D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DE23C-141A-42FF-A401-FD3149603336}" type="datetimeFigureOut">
              <a:rPr lang="en-US" smtClean="0"/>
              <a:pPr/>
              <a:t>11/2/2011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CB6E-B67E-4129-9B75-782FF0E8D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DE23C-141A-42FF-A401-FD3149603336}" type="datetimeFigureOut">
              <a:rPr lang="en-US" smtClean="0"/>
              <a:pPr/>
              <a:t>11/2/2011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4CB6E-B67E-4129-9B75-782FF0E8D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AU" smtClean="0"/>
              <a:t>Pour commencer…</a:t>
            </a:r>
            <a:endParaRPr lang="en-AU"/>
          </a:p>
        </p:txBody>
      </p:sp>
      <p:sp>
        <p:nvSpPr>
          <p:cNvPr id="6" name="TextBox 5"/>
          <p:cNvSpPr txBox="1"/>
          <p:nvPr/>
        </p:nvSpPr>
        <p:spPr>
          <a:xfrm>
            <a:off x="714348" y="1428736"/>
            <a:ext cx="2000264" cy="526297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AU" sz="2800" smtClean="0"/>
              <a:t>rouge</a:t>
            </a:r>
          </a:p>
          <a:p>
            <a:r>
              <a:rPr lang="en-AU" sz="2800" smtClean="0"/>
              <a:t>vert</a:t>
            </a:r>
          </a:p>
          <a:p>
            <a:r>
              <a:rPr lang="en-AU" sz="2800" smtClean="0"/>
              <a:t>orange</a:t>
            </a:r>
          </a:p>
          <a:p>
            <a:r>
              <a:rPr lang="en-AU" sz="2800" smtClean="0"/>
              <a:t>jaune</a:t>
            </a:r>
          </a:p>
          <a:p>
            <a:r>
              <a:rPr lang="en-AU" sz="2800" smtClean="0"/>
              <a:t>violet</a:t>
            </a:r>
          </a:p>
          <a:p>
            <a:r>
              <a:rPr lang="en-AU" sz="2800" smtClean="0"/>
              <a:t>brun</a:t>
            </a:r>
          </a:p>
          <a:p>
            <a:r>
              <a:rPr lang="en-AU" sz="2800" smtClean="0"/>
              <a:t>blond</a:t>
            </a:r>
          </a:p>
          <a:p>
            <a:r>
              <a:rPr lang="en-AU" sz="2800" smtClean="0"/>
              <a:t>marron</a:t>
            </a:r>
          </a:p>
          <a:p>
            <a:r>
              <a:rPr lang="en-AU" sz="2800" smtClean="0"/>
              <a:t>noir</a:t>
            </a:r>
          </a:p>
          <a:p>
            <a:r>
              <a:rPr lang="en-AU" sz="2800" smtClean="0"/>
              <a:t>blanc</a:t>
            </a:r>
          </a:p>
          <a:p>
            <a:r>
              <a:rPr lang="en-AU" sz="2800" smtClean="0"/>
              <a:t>bleu</a:t>
            </a:r>
          </a:p>
          <a:p>
            <a:r>
              <a:rPr lang="en-AU" sz="2800" smtClean="0"/>
              <a:t>rose</a:t>
            </a:r>
            <a:endParaRPr lang="en-AU" sz="2800"/>
          </a:p>
        </p:txBody>
      </p:sp>
      <p:sp>
        <p:nvSpPr>
          <p:cNvPr id="7" name="TextBox 6"/>
          <p:cNvSpPr txBox="1"/>
          <p:nvPr/>
        </p:nvSpPr>
        <p:spPr>
          <a:xfrm>
            <a:off x="3500430" y="1500174"/>
            <a:ext cx="2000264" cy="48320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AU" sz="2800" smtClean="0">
                <a:latin typeface="+mj-lt"/>
              </a:rPr>
              <a:t>cheveux</a:t>
            </a:r>
          </a:p>
          <a:p>
            <a:r>
              <a:rPr lang="en-AU" sz="2800" smtClean="0">
                <a:latin typeface="+mj-lt"/>
              </a:rPr>
              <a:t>yeux</a:t>
            </a:r>
          </a:p>
          <a:p>
            <a:r>
              <a:rPr lang="en-AU" sz="2800" smtClean="0">
                <a:latin typeface="+mj-lt"/>
              </a:rPr>
              <a:t>jambes</a:t>
            </a:r>
          </a:p>
          <a:p>
            <a:r>
              <a:rPr lang="en-AU" sz="2800" smtClean="0">
                <a:latin typeface="+mj-lt"/>
              </a:rPr>
              <a:t>bras</a:t>
            </a:r>
          </a:p>
          <a:p>
            <a:r>
              <a:rPr lang="en-AU" sz="2800" smtClean="0">
                <a:latin typeface="+mj-lt"/>
              </a:rPr>
              <a:t>tête</a:t>
            </a:r>
          </a:p>
          <a:p>
            <a:r>
              <a:rPr lang="en-AU" sz="2800" smtClean="0">
                <a:latin typeface="+mj-lt"/>
              </a:rPr>
              <a:t>nez</a:t>
            </a:r>
          </a:p>
          <a:p>
            <a:r>
              <a:rPr lang="en-AU" sz="2800" smtClean="0">
                <a:latin typeface="+mj-lt"/>
              </a:rPr>
              <a:t>lunettes</a:t>
            </a:r>
          </a:p>
          <a:p>
            <a:r>
              <a:rPr lang="en-AU" sz="2800" smtClean="0">
                <a:latin typeface="+mj-lt"/>
              </a:rPr>
              <a:t>jean</a:t>
            </a:r>
          </a:p>
          <a:p>
            <a:r>
              <a:rPr lang="en-AU" sz="2800" smtClean="0">
                <a:latin typeface="+mj-lt"/>
              </a:rPr>
              <a:t>pull</a:t>
            </a:r>
          </a:p>
          <a:p>
            <a:r>
              <a:rPr lang="en-AU" sz="2800" smtClean="0">
                <a:latin typeface="+mj-lt"/>
              </a:rPr>
              <a:t>casquette</a:t>
            </a:r>
          </a:p>
          <a:p>
            <a:r>
              <a:rPr lang="en-AU" sz="2800" smtClean="0">
                <a:latin typeface="+mj-lt"/>
              </a:rPr>
              <a:t>baskets</a:t>
            </a:r>
            <a:endParaRPr lang="en-AU" sz="280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86512" y="1500174"/>
            <a:ext cx="2000264" cy="48320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AU" sz="2800" smtClean="0">
                <a:latin typeface="+mj-lt"/>
              </a:rPr>
              <a:t>longs</a:t>
            </a:r>
          </a:p>
          <a:p>
            <a:r>
              <a:rPr lang="en-AU" sz="2800" smtClean="0">
                <a:latin typeface="+mj-lt"/>
              </a:rPr>
              <a:t>courts</a:t>
            </a:r>
          </a:p>
          <a:p>
            <a:r>
              <a:rPr lang="en-AU" sz="2800" smtClean="0">
                <a:latin typeface="+mj-lt"/>
              </a:rPr>
              <a:t>mi-longs</a:t>
            </a:r>
          </a:p>
          <a:p>
            <a:r>
              <a:rPr lang="en-AU" sz="2800" smtClean="0">
                <a:latin typeface="+mj-lt"/>
              </a:rPr>
              <a:t>raides</a:t>
            </a:r>
          </a:p>
          <a:p>
            <a:r>
              <a:rPr lang="en-AU" sz="2800" smtClean="0">
                <a:latin typeface="+mj-lt"/>
              </a:rPr>
              <a:t>frisés</a:t>
            </a:r>
          </a:p>
          <a:p>
            <a:r>
              <a:rPr lang="en-AU" sz="2800" smtClean="0">
                <a:latin typeface="+mj-lt"/>
              </a:rPr>
              <a:t>gris</a:t>
            </a:r>
          </a:p>
          <a:p>
            <a:r>
              <a:rPr lang="en-AU" sz="2800" smtClean="0">
                <a:latin typeface="+mj-lt"/>
              </a:rPr>
              <a:t>roux</a:t>
            </a:r>
          </a:p>
          <a:p>
            <a:r>
              <a:rPr lang="en-AU" sz="2800" smtClean="0">
                <a:latin typeface="+mj-lt"/>
              </a:rPr>
              <a:t>châtains</a:t>
            </a:r>
          </a:p>
          <a:p>
            <a:r>
              <a:rPr lang="en-AU" sz="2800" smtClean="0">
                <a:latin typeface="+mj-lt"/>
              </a:rPr>
              <a:t>rond</a:t>
            </a:r>
          </a:p>
          <a:p>
            <a:r>
              <a:rPr lang="en-AU" sz="2800" smtClean="0">
                <a:latin typeface="+mj-lt"/>
              </a:rPr>
              <a:t>petit</a:t>
            </a:r>
          </a:p>
          <a:p>
            <a:r>
              <a:rPr lang="en-AU" sz="2800" smtClean="0">
                <a:latin typeface="+mj-lt"/>
              </a:rPr>
              <a:t>grand</a:t>
            </a:r>
            <a:endParaRPr lang="en-AU" sz="280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student\Local Settings\Temporary Internet Files\Content.IE5\4C4Y2SBP\MCj0440032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-24"/>
            <a:ext cx="6858048" cy="685804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AU" sz="6600" smtClean="0"/>
              <a:t>Maps from Memory</a:t>
            </a:r>
            <a:endParaRPr lang="en-AU" sz="66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86190"/>
            <a:ext cx="6400800" cy="100013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AU" sz="5400" dirty="0" smtClean="0"/>
              <a:t>Year 8</a:t>
            </a:r>
            <a:endParaRPr lang="en-A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AU" smtClean="0"/>
              <a:t>Introduction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AU" smtClean="0"/>
              <a:t>Memorisation plays an important part in language learning.</a:t>
            </a:r>
          </a:p>
          <a:p>
            <a:r>
              <a:rPr lang="en-AU" smtClean="0"/>
              <a:t>You need to be aware of strategies to help memorisation.</a:t>
            </a:r>
          </a:p>
          <a:p>
            <a:r>
              <a:rPr lang="en-AU" smtClean="0"/>
              <a:t>Today’s activity is a strategy to help you “work on your memory”</a:t>
            </a: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AU" smtClean="0"/>
              <a:t>Objectives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AU" smtClean="0"/>
              <a:t>to emphasise the importance of spelling and accents when learning French</a:t>
            </a:r>
          </a:p>
          <a:p>
            <a:r>
              <a:rPr lang="en-AU" smtClean="0"/>
              <a:t>to copy accurately from memory familiar vocabulary including accents</a:t>
            </a:r>
          </a:p>
          <a:p>
            <a:r>
              <a:rPr lang="en-AU" smtClean="0"/>
              <a:t>to talk about the strategies you use to memorise an extended text</a:t>
            </a: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AU" smtClean="0"/>
              <a:t>Instructions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AU" dirty="0" smtClean="0"/>
              <a:t>You are going to become a human photocopier!</a:t>
            </a:r>
          </a:p>
          <a:p>
            <a:r>
              <a:rPr lang="en-AU" dirty="0" smtClean="0"/>
              <a:t>You need to use your memorisation skills to reproduce all of the information I have on my sheet onto your group’s sheet</a:t>
            </a:r>
          </a:p>
          <a:p>
            <a:r>
              <a:rPr lang="en-AU" dirty="0" smtClean="0"/>
              <a:t>Now get into groups of 4 or 5</a:t>
            </a:r>
          </a:p>
          <a:p>
            <a:endParaRPr lang="en-AU" dirty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AU" smtClean="0"/>
              <a:t>You will be given a piece of blank paper to reproduce the ‘map’ as accurately as possible</a:t>
            </a:r>
          </a:p>
          <a:p>
            <a:r>
              <a:rPr lang="en-AU" smtClean="0"/>
              <a:t>All the number 1s are to come to the front of the class and look at the ‘map’ (30 seconds)</a:t>
            </a:r>
          </a:p>
          <a:p>
            <a:r>
              <a:rPr lang="en-AU" smtClean="0"/>
              <a:t>Number 1s go back to their group and try and write down as much of the information as possible (1 minute)</a:t>
            </a:r>
          </a:p>
          <a:p>
            <a:r>
              <a:rPr lang="en-AU" smtClean="0"/>
              <a:t>Number 2s are to come the front of the class and look at the map etc until all group members have been up</a:t>
            </a:r>
          </a:p>
          <a:p>
            <a:r>
              <a:rPr lang="en-AU" smtClean="0"/>
              <a:t>No communication except to suggest strategies</a:t>
            </a:r>
          </a:p>
          <a:p>
            <a:endParaRPr lang="en-AU" smtClean="0"/>
          </a:p>
          <a:p>
            <a:endParaRPr lang="en-AU" smtClean="0"/>
          </a:p>
          <a:p>
            <a:endParaRPr lang="en-AU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AU" smtClean="0"/>
              <a:t>Instructions</a:t>
            </a: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AU" smtClean="0"/>
              <a:t>Debriefing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AU" smtClean="0"/>
              <a:t>What have you just done?</a:t>
            </a:r>
          </a:p>
          <a:p>
            <a:r>
              <a:rPr lang="en-AU" smtClean="0"/>
              <a:t>Did you enjoy the activity?</a:t>
            </a:r>
          </a:p>
          <a:p>
            <a:r>
              <a:rPr lang="en-AU" smtClean="0"/>
              <a:t>What were the common mistakes made?</a:t>
            </a:r>
          </a:p>
          <a:p>
            <a:r>
              <a:rPr lang="en-AU" i="1" smtClean="0"/>
              <a:t>How</a:t>
            </a:r>
            <a:r>
              <a:rPr lang="en-AU" smtClean="0"/>
              <a:t> did you do the activity?</a:t>
            </a:r>
          </a:p>
          <a:p>
            <a:r>
              <a:rPr lang="en-AU" smtClean="0"/>
              <a:t>What skills did you need to work effectively as a team?</a:t>
            </a:r>
          </a:p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400</Words>
  <Application>Microsoft Office PowerPoint</Application>
  <PresentationFormat>On-screen Show (4:3)</PresentationFormat>
  <Paragraphs>71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Pour commencer…</vt:lpstr>
      <vt:lpstr>Maps from Memory</vt:lpstr>
      <vt:lpstr>Introduction</vt:lpstr>
      <vt:lpstr>Objectives</vt:lpstr>
      <vt:lpstr>Instructions</vt:lpstr>
      <vt:lpstr>Instructions</vt:lpstr>
      <vt:lpstr>Debriefing</vt:lpstr>
    </vt:vector>
  </TitlesOfParts>
  <Company>Wenona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Starter</dc:title>
  <dc:creator>Wenona School</dc:creator>
  <cp:lastModifiedBy>Fiona</cp:lastModifiedBy>
  <cp:revision>9</cp:revision>
  <dcterms:created xsi:type="dcterms:W3CDTF">2009-11-30T00:22:44Z</dcterms:created>
  <dcterms:modified xsi:type="dcterms:W3CDTF">2011-11-02T08:00:06Z</dcterms:modified>
</cp:coreProperties>
</file>